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81" r:id="rId2"/>
    <p:sldId id="259" r:id="rId3"/>
    <p:sldId id="257" r:id="rId4"/>
    <p:sldId id="258" r:id="rId5"/>
    <p:sldId id="285" r:id="rId6"/>
    <p:sldId id="261" r:id="rId7"/>
    <p:sldId id="265" r:id="rId8"/>
    <p:sldId id="262" r:id="rId9"/>
    <p:sldId id="263" r:id="rId10"/>
    <p:sldId id="264" r:id="rId11"/>
    <p:sldId id="284" r:id="rId12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4660"/>
  </p:normalViewPr>
  <p:slideViewPr>
    <p:cSldViewPr snapToGrid="0">
      <p:cViewPr varScale="1">
        <p:scale>
          <a:sx n="84" d="100"/>
          <a:sy n="84" d="100"/>
        </p:scale>
        <p:origin x="-15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852" y="0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/>
          <a:lstStyle>
            <a:lvl1pPr algn="r">
              <a:defRPr sz="1200"/>
            </a:lvl1pPr>
          </a:lstStyle>
          <a:p>
            <a:fld id="{AC0C9F48-3D03-49F0-A11E-29677A85016F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46088" y="1244600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79" tIns="45939" rIns="91879" bIns="4593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480" y="4786719"/>
            <a:ext cx="5487041" cy="3916550"/>
          </a:xfrm>
          <a:prstGeom prst="rect">
            <a:avLst/>
          </a:prstGeom>
        </p:spPr>
        <p:txBody>
          <a:bodyPr vert="horz" lIns="91879" tIns="45939" rIns="91879" bIns="4593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9354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852" y="9449354"/>
            <a:ext cx="2972547" cy="497921"/>
          </a:xfrm>
          <a:prstGeom prst="rect">
            <a:avLst/>
          </a:prstGeom>
        </p:spPr>
        <p:txBody>
          <a:bodyPr vert="horz" lIns="91879" tIns="45939" rIns="91879" bIns="45939" rtlCol="0" anchor="b"/>
          <a:lstStyle>
            <a:lvl1pPr algn="r">
              <a:defRPr sz="1200"/>
            </a:lvl1pPr>
          </a:lstStyle>
          <a:p>
            <a:fld id="{8538EA64-0EF1-4C3F-9DB4-713DAABDE7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406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5357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1448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7096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108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250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783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443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04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353569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4751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006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212CE-A025-4930-9A40-12DE0D3E2652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F8B3A2-C010-4867-904E-D4AF9E5546B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4318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2763420A83B88D7C6C327F99AAECE162084CA125A95659CED5825522E7M0k6M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3971" y="264764"/>
            <a:ext cx="10606668" cy="3192113"/>
          </a:xfrm>
        </p:spPr>
        <p:txBody>
          <a:bodyPr>
            <a:noAutofit/>
          </a:bodyPr>
          <a:lstStyle/>
          <a:p>
            <a:pPr lvl="0" algn="ctr">
              <a:lnSpc>
                <a:spcPct val="150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Докладчик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Управления противодействия коррупции,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кадрами и вопросов безопасности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организации профилактики коррупционных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правонарушений </a:t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ФССП России</a:t>
            </a:r>
            <a:b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Егорова </a:t>
            </a:r>
            <a:r>
              <a:rPr lang="ru-RU" sz="3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Светлана Леонидовна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300761"/>
            <a:ext cx="10515600" cy="3334215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  <a:r>
              <a:rPr lang="ru-RU" sz="2400" b="1" dirty="0">
                <a:solidFill>
                  <a:srgbClr val="0070C0"/>
                </a:solidFill>
              </a:rPr>
              <a:t/>
            </a:r>
            <a:br>
              <a:rPr lang="ru-RU" sz="2400" b="1" dirty="0">
                <a:solidFill>
                  <a:srgbClr val="0070C0"/>
                </a:solidFill>
              </a:rPr>
            </a:b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 при наличии фактов предоставления гражданским служащим неполных и (или) недостоверных сведений о доходах, расходах, об имуществе и обязательствах имущественного характера, несоблюдения ограничений и запретов, требований о предотвращении или об урегулировании конфликта интересов и неисполнения обязанностей, установленных в целях противодействия коррупции Федеральными законами от 27.07.2004 № 79-ФЗ, </a:t>
            </a:r>
            <a:b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25.12.2008 № 273-ФЗ и другими федеральными 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законами</a:t>
            </a:r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80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23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СОДЕРЖИТ: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663" y="1137425"/>
            <a:ext cx="10515600" cy="5176337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фактические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обстоятельства совершения коррупционного правонарушения с учетом объяснения, данного гражданским служащим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характер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совершенного гражданским служащим коррупционного правонарушения,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тяжесть и обстоятельства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которых оно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совершено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соблюдение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гражданским служащим других ограничений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запретов, требований о предотвращении или                                                об урегулировании конфликта интересов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исполнение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 обязанностей, установленных в целях противодействия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коррупции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предшествующие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исполнения гражданским служащим своих должностных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обязанностей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93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5688" y="386366"/>
            <a:ext cx="11519209" cy="5898523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34897" y="253135"/>
            <a:ext cx="5229922" cy="129182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СЛУЧАЕ ПРИЗНАНИЯ ПРАВОНАРУШЕНИЯ И ВИНЫ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21659" y="253136"/>
            <a:ext cx="5854390" cy="12918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СЛУЧАЕ </a:t>
            </a: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НЕПРИЗНАНИЯ ПРАВОНАРУШЕНИЯ 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 ВИНЫ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807542" y="1607484"/>
            <a:ext cx="484632" cy="3583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5688" y="1987174"/>
            <a:ext cx="5664819" cy="8069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письменного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применение к нему взыскания без проведения проверки в соответствии с Указом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1065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5687" y="3222719"/>
            <a:ext cx="5664819" cy="85810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вносится предложение о применении взыскания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 увольнения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связи с утратой доверия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807542" y="2832742"/>
            <a:ext cx="484632" cy="3497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90371" y="2521712"/>
            <a:ext cx="5285678" cy="411571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ри отсутствии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согласия на применение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взыскания </a:t>
            </a:r>
          </a:p>
          <a:p>
            <a:pPr algn="ctr"/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9037228" y="1609892"/>
            <a:ext cx="484632" cy="51150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590370" y="3153317"/>
            <a:ext cx="5274525" cy="3494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случае непредставления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объяснений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590370" y="3823484"/>
            <a:ext cx="5274527" cy="57009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случае представления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недостаточных (неполных) объяснений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9037228" y="4452564"/>
            <a:ext cx="484632" cy="523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90370" y="4963091"/>
            <a:ext cx="5285680" cy="145502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вносится предложение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проведении проверки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№ 1065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45687" y="4416631"/>
            <a:ext cx="5664819" cy="87661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представителем нанимателя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принимается решение</a:t>
            </a: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применении взыскания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гражданскому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служащему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14797" y="5610542"/>
            <a:ext cx="5695709" cy="1100261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докладная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записка и копия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объяснений направляются </a:t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кадровое подразделение для подготовки акта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применении взыскания в порядке, установленном Федеральным законом № 79-ФЗ</a:t>
            </a:r>
          </a:p>
          <a:p>
            <a:pPr algn="ctr"/>
            <a:endParaRPr lang="ru-RU" dirty="0"/>
          </a:p>
        </p:txBody>
      </p:sp>
      <p:sp>
        <p:nvSpPr>
          <p:cNvPr id="24" name="Стрелка вниз 23"/>
          <p:cNvSpPr/>
          <p:nvPr/>
        </p:nvSpPr>
        <p:spPr>
          <a:xfrm>
            <a:off x="2807542" y="4099337"/>
            <a:ext cx="484632" cy="3172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2836700" y="5293249"/>
            <a:ext cx="484632" cy="31729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880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777" y="540913"/>
            <a:ext cx="10515600" cy="5589431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03.08.2018 № 307-ФЗ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внесении изменений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законодательные акты Российской Федерации в целях совершенствования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законодательства Российской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противодействии коррупции»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прочих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ВНОСИТ  ИЗМЕНЕНИЯ 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Федеральный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27.07.2004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79-ФЗ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гражданской службе Российской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Федерации»</a:t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0627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132" y="235106"/>
            <a:ext cx="11167553" cy="163829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статьи 59.3 Федерального закона № 79-ФЗ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взыскания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предусмотренные статьями 59.1 и 59.2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настоящего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закона, применяются представителем нанимателя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доклада о результатах проверки, проведенной подразделением кадровой службы соответствующего государственного органа по профилактике коррупционных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иных правонарушений, а в случае, если доклад о результатах проверки направляется в комиссию по урегулированию конфликта интересов, – 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 основании рекомендации указанной комиссии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473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5667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Данная статья (ч. 1 ст. 59.3 </a:t>
            </a:r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закона </a:t>
            </a: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79-ФЗ)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новой редакции дополнена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предложением следующего содержания: </a:t>
            </a:r>
            <a:b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 согласия гражданского служащего и при условии признания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факта совершения коррупционного правонарушения взыскание, за исключением </a:t>
            </a:r>
            <a:r>
              <a:rPr lang="ru-RU" sz="3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увольнения </a:t>
            </a:r>
            <a:r>
              <a:rPr lang="ru-RU" sz="3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утратой доверия, может быть применено на основании доклада подразделения кадровой службы соответствующего государственного органа по профилактике коррупционных и иных правонарушений о совершении коррупционного правонарушения, в котором излагаются фактические обстоятельства его совершения, и письменного объяснения такого гражданского служащего».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792" y="2031687"/>
            <a:ext cx="11410682" cy="449790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49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новая редакция статьи 59.3 Федерального закона № 79-ФЗ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условия, при соблюдении которых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взыскания как замечание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выговор 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о неполном должностном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применены без проведения проверки в соответствии с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Положением, утвержденным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Указом Президента Российской Федерации от 21.09.2009 № 1065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рассмотрения ее материалов Комиссией по соблюдению требований к служебному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поведению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6509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468" y="405528"/>
            <a:ext cx="10515600" cy="11221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5687" y="1527716"/>
            <a:ext cx="11635120" cy="4984595"/>
          </a:xfrm>
        </p:spPr>
        <p:txBody>
          <a:bodyPr>
            <a:normAutofit fontScale="25000" lnSpcReduction="20000"/>
          </a:bodyPr>
          <a:lstStyle/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беседы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 государственным служащим, с его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согласия </a:t>
            </a:r>
          </a:p>
          <a:p>
            <a:endParaRPr lang="ru-RU" sz="7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необходимых пояснений от госслужащего,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согласия</a:t>
            </a:r>
          </a:p>
          <a:p>
            <a:endParaRPr lang="ru-RU" sz="7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 гражданского служащего об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обнаружении факта совершения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 коррупционного правонарушения посредством </a:t>
            </a:r>
            <a:r>
              <a:rPr lang="ru-RU" sz="7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ему </a:t>
            </a: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запроса (письменного, устного)</a:t>
            </a:r>
          </a:p>
          <a:p>
            <a:endParaRPr lang="ru-RU" sz="7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и анализ объяснений и представленных материалов</a:t>
            </a:r>
          </a:p>
          <a:p>
            <a:endParaRPr lang="ru-RU" sz="7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</a:pPr>
            <a:r>
              <a:rPr lang="ru-RU" sz="7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представителю нанимателя о результатах анализа с предложением о применении взыскания либо об инициировании проверки в соответствии с Указом № 1065</a:t>
            </a:r>
            <a:r>
              <a:rPr lang="ru-RU" sz="7400" b="1" dirty="0" smtClean="0"/>
              <a:t> </a:t>
            </a:r>
          </a:p>
          <a:p>
            <a:endParaRPr lang="ru-RU" sz="7400" b="1" dirty="0" smtClean="0"/>
          </a:p>
          <a:p>
            <a:pPr marL="0" indent="0">
              <a:buNone/>
            </a:pPr>
            <a:endParaRPr lang="ru-RU" sz="7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404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386" y="246308"/>
            <a:ext cx="11565228" cy="8576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ЗАПРОСА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386" y="2286000"/>
            <a:ext cx="11565228" cy="44496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1103971"/>
            <a:ext cx="10515600" cy="53998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письменным либо устным 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беседы)</a:t>
            </a:r>
            <a:endPara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произвольной форме 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подписью начальника подразделения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противодействия коррупции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должностного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ответственного за профилактику коррупционных правонарушений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исполняющего его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обязанности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разъяснение содержания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 1 статьи 59.3 Федерального закона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79-ФЗ </a:t>
            </a: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 представить письменное объяснение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факту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совершения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коррупционного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правонарушения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указанием причин его совершения, с приложением документов, материалов и (или) их копий, подтверждающих доводы, изложенные в объяснении. </a:t>
            </a:r>
            <a:endParaRPr lang="ru-RU" sz="2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разумный срок представления </a:t>
            </a:r>
            <a:r>
              <a:rPr lang="ru-RU" sz="2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объяснения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06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50379"/>
            <a:ext cx="10515600" cy="4853453"/>
          </a:xfrm>
        </p:spPr>
        <p:txBody>
          <a:bodyPr>
            <a:noAutofit/>
          </a:bodyPr>
          <a:lstStyle/>
          <a:p>
            <a:pPr algn="just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непризнание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государственным служащим факта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совершения коррупционного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правонарушения</a:t>
            </a:r>
          </a:p>
          <a:p>
            <a:pPr algn="just"/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согласие либо несогласие на применение взыскания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отношении него (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исключением увольнения в связи с утратой доверия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09368"/>
            <a:ext cx="10515600" cy="1341011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объяснении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отразить: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30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290" y="334538"/>
            <a:ext cx="10515600" cy="8251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ДОКЛАДА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2290" y="1260089"/>
            <a:ext cx="11053398" cy="5024802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 готовится подразделением противодействия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должностным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лицом, ответственным за профилактику коррупционных правонарушений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имя представителя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нанимателя по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анализа представленных гражданским служащим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объяснений 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докладу прилагаются: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письменное объяснение гражданского служащего, содержащее признание им факта совершения коррупционного правонарушения, согласие о применении к нему взыскания, а также иные представленные им документы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наличии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313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1091</TotalTime>
  <Words>374</Words>
  <Application>Microsoft Office PowerPoint</Application>
  <PresentationFormat>Произвольный</PresentationFormat>
  <Paragraphs>66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  Докладчик:  заместитель начальника Управления противодействия коррупции,  обеспечения работы с кадрами и вопросов безопасности –  начальник отдела организации профилактики коррупционных правонарушений  ФССП России Егорова Светлана Леонидовна </vt:lpstr>
      <vt:lpstr>Федеральный закон от 03.08.2018 № 307-ФЗ  «О внесении изменений в отдельные законодательные акты Российской Федерации в целях совершенствования контроля  за соблюдением законодательства Российской Федерации  о противодействии коррупции»   в числе прочих ВНОСИТ  ИЗМЕНЕНИЯ   в Федеральный закон от 27.07.2004 № 79-ФЗ  «О государственной гражданской службе Российской Федерации» </vt:lpstr>
      <vt:lpstr>                           Часть 1 статьи 59.3 Федерального закона № 79-ФЗ:  взыскания, предусмотренные статьями 59.1 и 59.2  настоящего закона, применяются представителем нанимателя  на основании доклада о результатах проверки, проведенной подразделением кадровой службы соответствующего государственного органа по профилактике коррупционных  и иных правонарушений, а в случае, если доклад о результатах проверки направляется в комиссию по урегулированию конфликта интересов, –  и на основании рекомендации указанной комиссии                  </vt:lpstr>
      <vt:lpstr>         Данная статья (ч. 1 ст. 59.3 Федерального закона № 79-ФЗ)  в новой редакции дополнена  предложением следующего содержания:   «С согласия гражданского служащего и при условии признания  им факта совершения коррупционного правонарушения взыскание, за исключением увольнения в связи с утратой доверия, может быть применено на основании доклада подразделения кадровой службы соответствующего государственного органа по профилактике коррупционных и иных правонарушений о совершении коррупционного правонарушения, в котором излагаются фактические обстоятельства его совершения, и письменного объяснения такого гражданского служащего».</vt:lpstr>
      <vt:lpstr>Таким образом, новая редакция статьи 59.3 Федерального закона № 79-ФЗ</vt:lpstr>
      <vt:lpstr> АЛГОРИТМ </vt:lpstr>
      <vt:lpstr> ОФОРМЛЕНИЕ ЗАПРОСА </vt:lpstr>
      <vt:lpstr>В объяснении необходимо отразить:</vt:lpstr>
      <vt:lpstr>ПОДГОТОВКА ДОКЛАДА</vt:lpstr>
      <vt:lpstr>ДОКЛАД СОДЕРЖИТ:</vt:lpstr>
      <vt:lpstr>      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Федеральный закон от 27.07.2004 N 79-ФЗ  (ред. от 28.12.2017)  "О государственной гражданской службе Российской Федерации"</dc:title>
  <dc:creator>gorinov</dc:creator>
  <cp:lastModifiedBy>senkina</cp:lastModifiedBy>
  <cp:revision>121</cp:revision>
  <cp:lastPrinted>2018-12-11T10:32:23Z</cp:lastPrinted>
  <dcterms:created xsi:type="dcterms:W3CDTF">2018-03-19T06:14:13Z</dcterms:created>
  <dcterms:modified xsi:type="dcterms:W3CDTF">2018-12-11T13:15:52Z</dcterms:modified>
</cp:coreProperties>
</file>