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410" r:id="rId3"/>
    <p:sldId id="397" r:id="rId4"/>
    <p:sldId id="421" r:id="rId5"/>
  </p:sldIdLst>
  <p:sldSz cx="12192000" cy="6858000"/>
  <p:notesSz cx="6805613" cy="9939338"/>
  <p:defaultTextStyle>
    <a:defPPr>
      <a:defRPr lang="ru-RU"/>
    </a:defPPr>
    <a:lvl1pPr marL="0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34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268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403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534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668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2802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9936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071" algn="l" defTabSz="91426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8696B"/>
    <a:srgbClr val="FFFFFF"/>
    <a:srgbClr val="EAEAEA"/>
    <a:srgbClr val="F2F2F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5" autoAdjust="0"/>
    <p:restoredTop sz="98016" autoAdjust="0"/>
  </p:normalViewPr>
  <p:slideViewPr>
    <p:cSldViewPr snapToGrid="0">
      <p:cViewPr varScale="1">
        <p:scale>
          <a:sx n="73" d="100"/>
          <a:sy n="73" d="100"/>
        </p:scale>
        <p:origin x="-102" y="-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9099" cy="498693"/>
          </a:xfrm>
          <a:prstGeom prst="rect">
            <a:avLst/>
          </a:prstGeom>
        </p:spPr>
        <p:txBody>
          <a:bodyPr vert="horz" lIns="91425" tIns="45712" rIns="91425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939" y="2"/>
            <a:ext cx="2949099" cy="498693"/>
          </a:xfrm>
          <a:prstGeom prst="rect">
            <a:avLst/>
          </a:prstGeom>
        </p:spPr>
        <p:txBody>
          <a:bodyPr vert="horz" lIns="91425" tIns="45712" rIns="91425" bIns="45712" rtlCol="0"/>
          <a:lstStyle>
            <a:lvl1pPr algn="r">
              <a:defRPr sz="1200"/>
            </a:lvl1pPr>
          </a:lstStyle>
          <a:p>
            <a:fld id="{61EBA740-8F53-4D2F-850E-9DA3C22D37EA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5" tIns="45712" rIns="91425" bIns="4571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25" tIns="45712" rIns="91425" bIns="4571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0647"/>
            <a:ext cx="2949099" cy="498692"/>
          </a:xfrm>
          <a:prstGeom prst="rect">
            <a:avLst/>
          </a:prstGeom>
        </p:spPr>
        <p:txBody>
          <a:bodyPr vert="horz" lIns="91425" tIns="45712" rIns="91425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25" tIns="45712" rIns="91425" bIns="45712" rtlCol="0" anchor="b"/>
          <a:lstStyle>
            <a:lvl1pPr algn="r">
              <a:defRPr sz="1200"/>
            </a:lvl1pPr>
          </a:lstStyle>
          <a:p>
            <a:fld id="{72AB91AC-F021-4BDD-B911-C95536680D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7641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4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68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3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34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68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02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36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71" algn="l" defTabSz="91426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AB91AC-F021-4BDD-B911-C95536680DF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79571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1711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1063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448054-F86E-4F8C-A75A-324791CBBE3E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44076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1B9BE-FBC8-48F8-9E31-CFAAD387474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7282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34" indent="0" algn="ctr">
              <a:buNone/>
              <a:defRPr sz="2000"/>
            </a:lvl2pPr>
            <a:lvl3pPr marL="914268" indent="0" algn="ctr">
              <a:buNone/>
              <a:defRPr sz="1900"/>
            </a:lvl3pPr>
            <a:lvl4pPr marL="1371403" indent="0" algn="ctr">
              <a:buNone/>
              <a:defRPr sz="1600"/>
            </a:lvl4pPr>
            <a:lvl5pPr marL="1828534" indent="0" algn="ctr">
              <a:buNone/>
              <a:defRPr sz="1600"/>
            </a:lvl5pPr>
            <a:lvl6pPr marL="2285668" indent="0" algn="ctr">
              <a:buNone/>
              <a:defRPr sz="1600"/>
            </a:lvl6pPr>
            <a:lvl7pPr marL="2742802" indent="0" algn="ctr">
              <a:buNone/>
              <a:defRPr sz="1600"/>
            </a:lvl7pPr>
            <a:lvl8pPr marL="3199936" indent="0" algn="ctr">
              <a:buNone/>
              <a:defRPr sz="1600"/>
            </a:lvl8pPr>
            <a:lvl9pPr marL="365707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2326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3643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3" y="365129"/>
            <a:ext cx="2628900" cy="581183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9"/>
            <a:ext cx="7734300" cy="581183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6240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1289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3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6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4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8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9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0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2449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0868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4" indent="0">
              <a:buNone/>
              <a:defRPr sz="2000" b="1"/>
            </a:lvl2pPr>
            <a:lvl3pPr marL="914268" indent="0">
              <a:buNone/>
              <a:defRPr sz="1900" b="1"/>
            </a:lvl3pPr>
            <a:lvl4pPr marL="1371403" indent="0">
              <a:buNone/>
              <a:defRPr sz="1600" b="1"/>
            </a:lvl4pPr>
            <a:lvl5pPr marL="1828534" indent="0">
              <a:buNone/>
              <a:defRPr sz="1600" b="1"/>
            </a:lvl5pPr>
            <a:lvl6pPr marL="2285668" indent="0">
              <a:buNone/>
              <a:defRPr sz="1600" b="1"/>
            </a:lvl6pPr>
            <a:lvl7pPr marL="2742802" indent="0">
              <a:buNone/>
              <a:defRPr sz="1600" b="1"/>
            </a:lvl7pPr>
            <a:lvl8pPr marL="3199936" indent="0">
              <a:buNone/>
              <a:defRPr sz="1600" b="1"/>
            </a:lvl8pPr>
            <a:lvl9pPr marL="365707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7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4" indent="0">
              <a:buNone/>
              <a:defRPr sz="2000" b="1"/>
            </a:lvl2pPr>
            <a:lvl3pPr marL="914268" indent="0">
              <a:buNone/>
              <a:defRPr sz="1900" b="1"/>
            </a:lvl3pPr>
            <a:lvl4pPr marL="1371403" indent="0">
              <a:buNone/>
              <a:defRPr sz="1600" b="1"/>
            </a:lvl4pPr>
            <a:lvl5pPr marL="1828534" indent="0">
              <a:buNone/>
              <a:defRPr sz="1600" b="1"/>
            </a:lvl5pPr>
            <a:lvl6pPr marL="2285668" indent="0">
              <a:buNone/>
              <a:defRPr sz="1600" b="1"/>
            </a:lvl6pPr>
            <a:lvl7pPr marL="2742802" indent="0">
              <a:buNone/>
              <a:defRPr sz="1600" b="1"/>
            </a:lvl7pPr>
            <a:lvl8pPr marL="3199936" indent="0">
              <a:buNone/>
              <a:defRPr sz="1600" b="1"/>
            </a:lvl8pPr>
            <a:lvl9pPr marL="365707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7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5329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899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003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4" indent="0">
              <a:buNone/>
              <a:defRPr sz="1500"/>
            </a:lvl2pPr>
            <a:lvl3pPr marL="914268" indent="0">
              <a:buNone/>
              <a:defRPr sz="1200"/>
            </a:lvl3pPr>
            <a:lvl4pPr marL="1371403" indent="0">
              <a:buNone/>
              <a:defRPr sz="1100"/>
            </a:lvl4pPr>
            <a:lvl5pPr marL="1828534" indent="0">
              <a:buNone/>
              <a:defRPr sz="1100"/>
            </a:lvl5pPr>
            <a:lvl6pPr marL="2285668" indent="0">
              <a:buNone/>
              <a:defRPr sz="1100"/>
            </a:lvl6pPr>
            <a:lvl7pPr marL="2742802" indent="0">
              <a:buNone/>
              <a:defRPr sz="1100"/>
            </a:lvl7pPr>
            <a:lvl8pPr marL="3199936" indent="0">
              <a:buNone/>
              <a:defRPr sz="1100"/>
            </a:lvl8pPr>
            <a:lvl9pPr marL="365707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6493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34" indent="0">
              <a:buNone/>
              <a:defRPr sz="2800"/>
            </a:lvl2pPr>
            <a:lvl3pPr marL="914268" indent="0">
              <a:buNone/>
              <a:defRPr sz="2400"/>
            </a:lvl3pPr>
            <a:lvl4pPr marL="1371403" indent="0">
              <a:buNone/>
              <a:defRPr sz="2000"/>
            </a:lvl4pPr>
            <a:lvl5pPr marL="1828534" indent="0">
              <a:buNone/>
              <a:defRPr sz="2000"/>
            </a:lvl5pPr>
            <a:lvl6pPr marL="2285668" indent="0">
              <a:buNone/>
              <a:defRPr sz="2000"/>
            </a:lvl6pPr>
            <a:lvl7pPr marL="2742802" indent="0">
              <a:buNone/>
              <a:defRPr sz="2000"/>
            </a:lvl7pPr>
            <a:lvl8pPr marL="3199936" indent="0">
              <a:buNone/>
              <a:defRPr sz="2000"/>
            </a:lvl8pPr>
            <a:lvl9pPr marL="3657071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4" indent="0">
              <a:buNone/>
              <a:defRPr sz="1500"/>
            </a:lvl2pPr>
            <a:lvl3pPr marL="914268" indent="0">
              <a:buNone/>
              <a:defRPr sz="1200"/>
            </a:lvl3pPr>
            <a:lvl4pPr marL="1371403" indent="0">
              <a:buNone/>
              <a:defRPr sz="1100"/>
            </a:lvl4pPr>
            <a:lvl5pPr marL="1828534" indent="0">
              <a:buNone/>
              <a:defRPr sz="1100"/>
            </a:lvl5pPr>
            <a:lvl6pPr marL="2285668" indent="0">
              <a:buNone/>
              <a:defRPr sz="1100"/>
            </a:lvl6pPr>
            <a:lvl7pPr marL="2742802" indent="0">
              <a:buNone/>
              <a:defRPr sz="1100"/>
            </a:lvl7pPr>
            <a:lvl8pPr marL="3199936" indent="0">
              <a:buNone/>
              <a:defRPr sz="1100"/>
            </a:lvl8pPr>
            <a:lvl9pPr marL="3657071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5046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28" tIns="45712" rIns="91428" bIns="4571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28" tIns="45712" rIns="91428" bIns="4571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BA394-6E9B-4A08-A82A-2BF9BE6C8D89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28" tIns="45712" rIns="91428" bIns="457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0CD56-1E07-4B2F-BCFA-85986360595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7543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26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8" indent="-228568" algn="l" defTabSz="91426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0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33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8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02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36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70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04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38" indent="-228568" algn="l" defTabSz="91426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4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8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03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34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68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02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36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71" algn="l" defTabSz="9142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AEA">
              <a:alpha val="5882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>
              <a:blipFill>
                <a:blip r:embed="rId3"/>
                <a:tile tx="0" ty="0" sx="100000" sy="100000" flip="none" algn="tl"/>
              </a:blip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809709"/>
            <a:ext cx="12192000" cy="170953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553" y="44105"/>
            <a:ext cx="4180176" cy="4631635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335789" y="3"/>
            <a:ext cx="3752851" cy="1628775"/>
            <a:chOff x="335790" y="0"/>
            <a:chExt cx="3752850" cy="1628775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35790" y="0"/>
              <a:ext cx="3752850" cy="1619250"/>
            </a:xfrm>
            <a:prstGeom prst="rect">
              <a:avLst/>
            </a:prstGeom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1500188" y="0"/>
              <a:ext cx="2505075" cy="162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Прямоугольник 14"/>
          <p:cNvSpPr/>
          <p:nvPr/>
        </p:nvSpPr>
        <p:spPr>
          <a:xfrm>
            <a:off x="7374837" y="2"/>
            <a:ext cx="4502427" cy="4691271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35789" y="2026668"/>
            <a:ext cx="670111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Ebrima" pitchFamily="2" charset="0"/>
                <a:cs typeface="Ebrima" pitchFamily="2" charset="0"/>
              </a:rPr>
              <a:t>Сбор и анализ сведений о доходах, расходах, об имуществе и обязательствах имущественного характера</a:t>
            </a:r>
            <a:endParaRPr lang="ru-RU" sz="2400" dirty="0"/>
          </a:p>
        </p:txBody>
      </p:sp>
      <p:sp>
        <p:nvSpPr>
          <p:cNvPr id="16" name="TextBox 9"/>
          <p:cNvSpPr txBox="1"/>
          <p:nvPr/>
        </p:nvSpPr>
        <p:spPr>
          <a:xfrm>
            <a:off x="6647041" y="5010383"/>
            <a:ext cx="537285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государственной политики в сфере государственной и муниципальной службы, противодействия коррупции Минтруда России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5789" y="5842132"/>
            <a:ext cx="262648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Москва,</a:t>
            </a:r>
          </a:p>
          <a:p>
            <a:pPr algn="ctr"/>
            <a:r>
              <a:rPr lang="ru-RU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 2018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373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8549413" y="3785958"/>
            <a:ext cx="3410358" cy="2934651"/>
            <a:chOff x="-3244794" y="3495803"/>
            <a:chExt cx="3410358" cy="2934651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16758"/>
            <a:stretch/>
          </p:blipFill>
          <p:spPr>
            <a:xfrm>
              <a:off x="-3244794" y="3495803"/>
              <a:ext cx="3410358" cy="2838858"/>
            </a:xfrm>
            <a:prstGeom prst="rect">
              <a:avLst/>
            </a:prstGeom>
          </p:spPr>
        </p:pic>
        <p:sp>
          <p:nvSpPr>
            <p:cNvPr id="54" name="Прямоугольник 53"/>
            <p:cNvSpPr/>
            <p:nvPr/>
          </p:nvSpPr>
          <p:spPr>
            <a:xfrm>
              <a:off x="-2864490" y="3500114"/>
              <a:ext cx="2585089" cy="2930340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2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551543" y="861495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Методические рекомендации по вопросам представления сведений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42097" y="1585008"/>
            <a:ext cx="4707805" cy="360000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/>
                </a:solidFill>
              </a:rPr>
              <a:t>Основные новеллы</a:t>
            </a:r>
            <a:endParaRPr lang="ru-RU" b="1" dirty="0">
              <a:solidFill>
                <a:schemeClr val="accent5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70856" y="2216578"/>
            <a:ext cx="4894944" cy="10872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5"/>
                </a:solidFill>
              </a:rPr>
              <a:t>Представление сведений в случае увольнения в период декларационной кампании не нарушение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870856" y="3489043"/>
            <a:ext cx="4894944" cy="10872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5"/>
                </a:solidFill>
              </a:rPr>
              <a:t>Порядок представления уточненных сведений (только ту справку, где допущена неточность и(или) ошибка)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870856" y="4769451"/>
            <a:ext cx="4894944" cy="10872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5"/>
                </a:solidFill>
              </a:rPr>
              <a:t>Необходимость использования СПО «Справки БК» в установленных случаях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800851" y="6096713"/>
            <a:ext cx="4612139" cy="576000"/>
          </a:xfrm>
          <a:prstGeom prst="rect">
            <a:avLst/>
          </a:prstGeom>
          <a:solidFill>
            <a:srgbClr val="FFDDDD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5"/>
                </a:solidFill>
              </a:rPr>
              <a:t>Дождитесь официального письма Минтруда России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400107" y="2215591"/>
            <a:ext cx="4896000" cy="10872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5"/>
                </a:solidFill>
              </a:rPr>
              <a:t>Дополнены ситуации, когда те или иные денежные средства являются или не являются доходом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400107" y="3489043"/>
            <a:ext cx="4896000" cy="10872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5"/>
                </a:solidFill>
              </a:rPr>
              <a:t>Пересмотрены рекомендации, касающиеся раздела 4 справки</a:t>
            </a:r>
            <a:endParaRPr lang="ru-RU" dirty="0">
              <a:solidFill>
                <a:schemeClr val="accent5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400107" y="4772397"/>
            <a:ext cx="4896000" cy="108720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5"/>
                </a:solidFill>
              </a:rPr>
              <a:t>Дополнены ситуации, при которых требуется заполнение подраздела 6.2 справки</a:t>
            </a:r>
            <a:endParaRPr lang="ru-RU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732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6"/>
          <p:cNvGrpSpPr/>
          <p:nvPr/>
        </p:nvGrpSpPr>
        <p:grpSpPr>
          <a:xfrm>
            <a:off x="0" y="5"/>
            <a:ext cx="12192000" cy="671879"/>
            <a:chOff x="0" y="0"/>
            <a:chExt cx="12192000" cy="671879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45400" y="784077"/>
            <a:ext cx="11088915" cy="830983"/>
          </a:xfrm>
          <a:prstGeom prst="rect">
            <a:avLst/>
          </a:prstGeom>
          <a:noFill/>
        </p:spPr>
        <p:txBody>
          <a:bodyPr wrap="square" lIns="91428" tIns="45712" rIns="91428" bIns="4571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Анализ сведений о доходах, расходах, об имуществе и обязательствах имущественного характера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grpSp>
        <p:nvGrpSpPr>
          <p:cNvPr id="3" name="Группа 11"/>
          <p:cNvGrpSpPr/>
          <p:nvPr/>
        </p:nvGrpSpPr>
        <p:grpSpPr>
          <a:xfrm>
            <a:off x="1308101" y="1640393"/>
            <a:ext cx="9570771" cy="631451"/>
            <a:chOff x="0" y="0"/>
            <a:chExt cx="9706217" cy="841641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0"/>
              <a:ext cx="9706217" cy="84164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24648" y="24651"/>
              <a:ext cx="9648600" cy="792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ctr" defTabSz="7999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/>
                <a:t>Первичная оценка справки и иных представленных сведений </a:t>
              </a:r>
              <a:endParaRPr lang="ru-RU" sz="1800" b="1" kern="1200" dirty="0"/>
            </a:p>
          </p:txBody>
        </p:sp>
      </p:grpSp>
      <p:sp>
        <p:nvSpPr>
          <p:cNvPr id="15" name="Шестиугольник 14"/>
          <p:cNvSpPr/>
          <p:nvPr/>
        </p:nvSpPr>
        <p:spPr>
          <a:xfrm>
            <a:off x="4558588" y="2911767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Полнота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1335063" y="2435517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Своевременность представления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7805712" y="2441867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Соблюдение формы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grpSp>
        <p:nvGrpSpPr>
          <p:cNvPr id="4" name="Группа 17"/>
          <p:cNvGrpSpPr/>
          <p:nvPr/>
        </p:nvGrpSpPr>
        <p:grpSpPr>
          <a:xfrm>
            <a:off x="1312653" y="3857387"/>
            <a:ext cx="9570771" cy="630000"/>
            <a:chOff x="0" y="0"/>
            <a:chExt cx="9706217" cy="841641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0" y="0"/>
              <a:ext cx="9706217" cy="84164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24648" y="24651"/>
              <a:ext cx="9648600" cy="7923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algn="ctr" defTabSz="79998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/>
                <a:t>Детальный анализ справки и иных сведений</a:t>
              </a:r>
              <a:endParaRPr lang="ru-RU" sz="1800" b="1" kern="1200" dirty="0"/>
            </a:p>
          </p:txBody>
        </p:sp>
      </p:grpSp>
      <p:sp>
        <p:nvSpPr>
          <p:cNvPr id="21" name="Шестиугольник 20"/>
          <p:cNvSpPr/>
          <p:nvPr/>
        </p:nvSpPr>
        <p:spPr>
          <a:xfrm>
            <a:off x="4560864" y="5099784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Выявление внутренних противоречий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22" name="Шестиугольник 21"/>
          <p:cNvSpPr/>
          <p:nvPr/>
        </p:nvSpPr>
        <p:spPr>
          <a:xfrm>
            <a:off x="1274552" y="4614409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Сопоставление с предыдущими периодами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23" name="Шестиугольник 22"/>
          <p:cNvSpPr/>
          <p:nvPr/>
        </p:nvSpPr>
        <p:spPr>
          <a:xfrm>
            <a:off x="7789653" y="4614409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Сопоставление с иными имеющимися сведениями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24" name="Шестиугольник 23"/>
          <p:cNvSpPr/>
          <p:nvPr/>
        </p:nvSpPr>
        <p:spPr>
          <a:xfrm>
            <a:off x="1287252" y="5528809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Получение пояснений от лица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7802353" y="5528331"/>
            <a:ext cx="3060000" cy="792000"/>
          </a:xfrm>
          <a:prstGeom prst="hexagon">
            <a:avLst/>
          </a:prstGeom>
          <a:solidFill>
            <a:srgbClr val="FFFFFF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28" tIns="45712" rIns="91428" bIns="45712" rtlCol="0" anchor="ctr"/>
          <a:lstStyle/>
          <a:p>
            <a:pPr algn="ctr">
              <a:lnSpc>
                <a:spcPct val="80000"/>
              </a:lnSpc>
            </a:pPr>
            <a:r>
              <a:rPr lang="ru-RU" sz="1800" b="1" dirty="0" smtClean="0">
                <a:solidFill>
                  <a:schemeClr val="accent5"/>
                </a:solidFill>
              </a:rPr>
              <a:t>Анализ «открытых» источников</a:t>
            </a:r>
            <a:endParaRPr lang="ru-RU" sz="1800" b="1" dirty="0">
              <a:solidFill>
                <a:schemeClr val="accent5"/>
              </a:solidFill>
            </a:endParaRPr>
          </a:p>
        </p:txBody>
      </p:sp>
      <p:grpSp>
        <p:nvGrpSpPr>
          <p:cNvPr id="28" name="Group 525"/>
          <p:cNvGrpSpPr/>
          <p:nvPr/>
        </p:nvGrpSpPr>
        <p:grpSpPr>
          <a:xfrm>
            <a:off x="3048720" y="6443936"/>
            <a:ext cx="6089419" cy="331393"/>
            <a:chOff x="0" y="30214"/>
            <a:chExt cx="7659461" cy="356825"/>
          </a:xfrm>
          <a:noFill/>
        </p:grpSpPr>
        <p:sp>
          <p:nvSpPr>
            <p:cNvPr id="29" name="Shape 523"/>
            <p:cNvSpPr/>
            <p:nvPr/>
          </p:nvSpPr>
          <p:spPr>
            <a:xfrm>
              <a:off x="0" y="30214"/>
              <a:ext cx="7659461" cy="356825"/>
            </a:xfrm>
            <a:prstGeom prst="roundRect">
              <a:avLst>
                <a:gd name="adj" fmla="val 16667"/>
              </a:avLst>
            </a:prstGeom>
            <a:grpFill/>
            <a:ln w="38100" cap="flat">
              <a:solidFill>
                <a:srgbClr val="F8696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0"/>
            </a:p>
          </p:txBody>
        </p:sp>
        <p:sp>
          <p:nvSpPr>
            <p:cNvPr id="30" name="Shape 524"/>
            <p:cNvSpPr/>
            <p:nvPr/>
          </p:nvSpPr>
          <p:spPr>
            <a:xfrm>
              <a:off x="64924" y="61903"/>
              <a:ext cx="7550088" cy="298257"/>
            </a:xfrm>
            <a:prstGeom prst="rect">
              <a:avLst/>
            </a:prstGeom>
            <a:noFill/>
            <a:ln w="12700" cap="flat">
              <a:solidFill>
                <a:srgbClr val="FFFFFF"/>
              </a:solidFill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>
                <a:defRPr sz="1200" b="1">
                  <a:solidFill>
                    <a:srgbClr val="1F4E7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/>
              <a:r>
                <a:rPr lang="ru-RU" sz="1800" dirty="0" smtClean="0">
                  <a:solidFill>
                    <a:schemeClr val="accent5"/>
                  </a:solidFill>
                  <a:latin typeface="+mn-lt"/>
                </a:rPr>
                <a:t>Установление целесообразности проведения проверки</a:t>
              </a:r>
              <a:endParaRPr lang="ru-RU" sz="1800" dirty="0">
                <a:solidFill>
                  <a:schemeClr val="accent5"/>
                </a:solidFill>
                <a:latin typeface="+mn-lt"/>
              </a:endParaRPr>
            </a:p>
          </p:txBody>
        </p:sp>
      </p:grpSp>
      <p:sp>
        <p:nvSpPr>
          <p:cNvPr id="31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0846364" y="3"/>
            <a:ext cx="939242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3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6" name="Скругленная соединительная линия 25"/>
          <p:cNvCxnSpPr>
            <a:stCxn id="20" idx="1"/>
            <a:endCxn id="22" idx="3"/>
          </p:cNvCxnSpPr>
          <p:nvPr/>
        </p:nvCxnSpPr>
        <p:spPr>
          <a:xfrm rot="10800000" flipV="1">
            <a:off x="1274555" y="4172389"/>
            <a:ext cx="62404" cy="838023"/>
          </a:xfrm>
          <a:prstGeom prst="curvedConnector3">
            <a:avLst>
              <a:gd name="adj1" fmla="val 466323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Скругленная соединительная линия 32"/>
          <p:cNvCxnSpPr>
            <a:stCxn id="19" idx="1"/>
            <a:endCxn id="24" idx="3"/>
          </p:cNvCxnSpPr>
          <p:nvPr/>
        </p:nvCxnSpPr>
        <p:spPr>
          <a:xfrm rot="10800000" flipV="1">
            <a:off x="1287252" y="4172389"/>
            <a:ext cx="25400" cy="1752423"/>
          </a:xfrm>
          <a:prstGeom prst="curvedConnector3">
            <a:avLst>
              <a:gd name="adj1" fmla="val 2256607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7" name="Скругленная соединительная линия 36"/>
          <p:cNvCxnSpPr>
            <a:stCxn id="20" idx="3"/>
            <a:endCxn id="23" idx="0"/>
          </p:cNvCxnSpPr>
          <p:nvPr/>
        </p:nvCxnSpPr>
        <p:spPr>
          <a:xfrm flipH="1">
            <a:off x="10849654" y="4172390"/>
            <a:ext cx="1263" cy="838023"/>
          </a:xfrm>
          <a:prstGeom prst="curvedConnector3">
            <a:avLst>
              <a:gd name="adj1" fmla="val -18114105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8" name="Скругленная соединительная линия 37"/>
          <p:cNvCxnSpPr>
            <a:stCxn id="19" idx="3"/>
            <a:endCxn id="25" idx="0"/>
          </p:cNvCxnSpPr>
          <p:nvPr/>
        </p:nvCxnSpPr>
        <p:spPr>
          <a:xfrm flipH="1">
            <a:off x="10862357" y="4172390"/>
            <a:ext cx="21071" cy="1751945"/>
          </a:xfrm>
          <a:prstGeom prst="curvedConnector3">
            <a:avLst>
              <a:gd name="adj1" fmla="val -2394975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Скругленная соединительная линия 47"/>
          <p:cNvCxnSpPr>
            <a:stCxn id="13" idx="1"/>
            <a:endCxn id="16" idx="3"/>
          </p:cNvCxnSpPr>
          <p:nvPr/>
        </p:nvCxnSpPr>
        <p:spPr>
          <a:xfrm rot="10800000" flipH="1" flipV="1">
            <a:off x="1308101" y="1956122"/>
            <a:ext cx="26963" cy="875399"/>
          </a:xfrm>
          <a:prstGeom prst="curvedConnector3">
            <a:avLst>
              <a:gd name="adj1" fmla="val -847860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1" name="Скругленная соединительная линия 50"/>
          <p:cNvCxnSpPr>
            <a:stCxn id="13" idx="3"/>
            <a:endCxn id="17" idx="0"/>
          </p:cNvCxnSpPr>
          <p:nvPr/>
        </p:nvCxnSpPr>
        <p:spPr>
          <a:xfrm flipH="1">
            <a:off x="10865715" y="1956121"/>
            <a:ext cx="13159" cy="881748"/>
          </a:xfrm>
          <a:prstGeom prst="curvedConnector3">
            <a:avLst>
              <a:gd name="adj1" fmla="val -1737214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4" name="Скругленная соединительная линия 53"/>
          <p:cNvCxnSpPr/>
          <p:nvPr/>
        </p:nvCxnSpPr>
        <p:spPr>
          <a:xfrm rot="16200000" flipH="1">
            <a:off x="5783817" y="2609302"/>
            <a:ext cx="612000" cy="865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Скругленная соединительная линия 60"/>
          <p:cNvCxnSpPr/>
          <p:nvPr/>
        </p:nvCxnSpPr>
        <p:spPr>
          <a:xfrm rot="16200000" flipH="1">
            <a:off x="5780941" y="4797538"/>
            <a:ext cx="612000" cy="865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5"/>
          <p:cNvGrpSpPr/>
          <p:nvPr/>
        </p:nvGrpSpPr>
        <p:grpSpPr>
          <a:xfrm>
            <a:off x="0" y="0"/>
            <a:ext cx="12192000" cy="671879"/>
            <a:chOff x="0" y="0"/>
            <a:chExt cx="12192000" cy="671879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12192000" cy="360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0" y="355600"/>
              <a:ext cx="121920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765800" y="457200"/>
              <a:ext cx="6426200" cy="108000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792000" y="563879"/>
              <a:ext cx="5400000" cy="1080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11022677" y="0"/>
            <a:ext cx="762924" cy="342900"/>
          </a:xfrm>
        </p:spPr>
        <p:txBody>
          <a:bodyPr/>
          <a:lstStyle/>
          <a:p>
            <a:fld id="{0F43F4AF-7D06-4FEB-900F-7B33DEC9A355}" type="slidenum">
              <a:rPr lang="ru-RU" sz="2800" b="1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pPr/>
              <a:t>4</a:t>
            </a:fld>
            <a:endParaRPr lang="ru-RU" sz="28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64" y="0"/>
            <a:ext cx="572213" cy="691978"/>
          </a:xfrm>
        </p:spPr>
      </p:pic>
      <p:sp>
        <p:nvSpPr>
          <p:cNvPr id="31" name="TextBox 30"/>
          <p:cNvSpPr txBox="1"/>
          <p:nvPr/>
        </p:nvSpPr>
        <p:spPr>
          <a:xfrm>
            <a:off x="547007" y="830567"/>
            <a:ext cx="1108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/>
                </a:solidFill>
              </a:rPr>
              <a:t>Контакты</a:t>
            </a:r>
            <a:endParaRPr lang="ru-RU" sz="2400" b="1" dirty="0">
              <a:solidFill>
                <a:schemeClr val="accent6"/>
              </a:solidFill>
            </a:endParaRPr>
          </a:p>
        </p:txBody>
      </p:sp>
      <p:grpSp>
        <p:nvGrpSpPr>
          <p:cNvPr id="4" name="Group 519"/>
          <p:cNvGrpSpPr/>
          <p:nvPr/>
        </p:nvGrpSpPr>
        <p:grpSpPr>
          <a:xfrm>
            <a:off x="352425" y="2828925"/>
            <a:ext cx="11468100" cy="676275"/>
            <a:chOff x="-76812" y="-1189603"/>
            <a:chExt cx="7668238" cy="2923043"/>
          </a:xfrm>
        </p:grpSpPr>
        <p:sp>
          <p:nvSpPr>
            <p:cNvPr id="49" name="Shape 517"/>
            <p:cNvSpPr/>
            <p:nvPr/>
          </p:nvSpPr>
          <p:spPr>
            <a:xfrm>
              <a:off x="-76812" y="-1189603"/>
              <a:ext cx="7668238" cy="2923043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0" name="Shape 518"/>
            <p:cNvSpPr/>
            <p:nvPr/>
          </p:nvSpPr>
          <p:spPr>
            <a:xfrm>
              <a:off x="42048" y="-875603"/>
              <a:ext cx="7415003" cy="23280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xmlns:lc="http://schemas.openxmlformats.org/drawingml/2006/lockedCanvas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750" b="1" dirty="0" err="1">
                  <a:solidFill>
                    <a:schemeClr val="accent1">
                      <a:lumMod val="75000"/>
                    </a:schemeClr>
                  </a:solidFill>
                </a:rPr>
                <a:t>Ишмуратов</a:t>
              </a:r>
              <a:r>
                <a:rPr lang="ru-RU" sz="1750" b="1" dirty="0">
                  <a:solidFill>
                    <a:schemeClr val="accent1">
                      <a:lumMod val="75000"/>
                    </a:schemeClr>
                  </a:solidFill>
                </a:rPr>
                <a:t> Роберт </a:t>
              </a:r>
              <a:r>
                <a:rPr lang="ru-RU" sz="1750" b="1" dirty="0" err="1">
                  <a:solidFill>
                    <a:schemeClr val="accent1">
                      <a:lumMod val="75000"/>
                    </a:schemeClr>
                  </a:solidFill>
                </a:rPr>
                <a:t>Анварович</a:t>
              </a:r>
              <a:r>
                <a:rPr lang="ru-RU" sz="1750" b="1" dirty="0">
                  <a:solidFill>
                    <a:schemeClr val="accent1">
                      <a:lumMod val="75000"/>
                    </a:schemeClr>
                  </a:solidFill>
                </a:rPr>
                <a:t> – </a:t>
              </a:r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</a:rPr>
                <a:t>начальник отдела </a:t>
              </a:r>
              <a:r>
                <a:rPr lang="ru-RU" sz="1750" b="1" dirty="0">
                  <a:solidFill>
                    <a:schemeClr val="accent1">
                      <a:lumMod val="75000"/>
                    </a:schemeClr>
                  </a:solidFill>
                </a:rPr>
                <a:t>Департамента;</a:t>
              </a:r>
            </a:p>
            <a:p>
              <a:pPr algn="ctr"/>
              <a:r>
                <a:rPr lang="ru-RU" sz="1750" b="1" dirty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тел.: 8 (495) 587-88-89, доб.: 1843; эл. почта: IshmuratovRA@rosmintrud.ru  </a:t>
              </a:r>
              <a:endParaRPr lang="ru-RU" sz="1750" b="1" dirty="0">
                <a:cs typeface="Times New Roman" pitchFamily="18" charset="0"/>
              </a:endParaRPr>
            </a:p>
          </p:txBody>
        </p:sp>
      </p:grpSp>
      <p:grpSp>
        <p:nvGrpSpPr>
          <p:cNvPr id="38" name="Group 519"/>
          <p:cNvGrpSpPr/>
          <p:nvPr/>
        </p:nvGrpSpPr>
        <p:grpSpPr>
          <a:xfrm>
            <a:off x="352425" y="1933575"/>
            <a:ext cx="11468100" cy="676275"/>
            <a:chOff x="-76812" y="-1189603"/>
            <a:chExt cx="7668238" cy="2923043"/>
          </a:xfrm>
        </p:grpSpPr>
        <p:sp>
          <p:nvSpPr>
            <p:cNvPr id="39" name="Shape 517"/>
            <p:cNvSpPr/>
            <p:nvPr/>
          </p:nvSpPr>
          <p:spPr>
            <a:xfrm>
              <a:off x="-76812" y="-1189603"/>
              <a:ext cx="7668238" cy="2923043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0" name="Shape 518"/>
            <p:cNvSpPr/>
            <p:nvPr/>
          </p:nvSpPr>
          <p:spPr>
            <a:xfrm>
              <a:off x="42048" y="-875603"/>
              <a:ext cx="7415003" cy="23280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xmlns:lc="http://schemas.openxmlformats.org/drawingml/2006/lockedCanvas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Попова Ирина Михайловна – заместитель директора Департамента;</a:t>
              </a:r>
            </a:p>
            <a:p>
              <a:pPr algn="ctr"/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тел.: 8 (495) 587-88-89, доб.: 1803;</a:t>
              </a:r>
              <a:r>
                <a:rPr lang="en-US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 </a:t>
              </a:r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эл. почта: </a:t>
              </a:r>
              <a:r>
                <a:rPr lang="en-US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PopovaIM@rosmintrud.ru</a:t>
              </a:r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  </a:t>
              </a:r>
              <a:endParaRPr sz="1750" b="1" dirty="0">
                <a:latin typeface="+mn-lt"/>
                <a:cs typeface="Times New Roman" pitchFamily="18" charset="0"/>
              </a:endParaRPr>
            </a:p>
          </p:txBody>
        </p:sp>
      </p:grpSp>
      <p:grpSp>
        <p:nvGrpSpPr>
          <p:cNvPr id="41" name="Group 519"/>
          <p:cNvGrpSpPr/>
          <p:nvPr/>
        </p:nvGrpSpPr>
        <p:grpSpPr>
          <a:xfrm>
            <a:off x="361950" y="3705225"/>
            <a:ext cx="11468100" cy="676275"/>
            <a:chOff x="-76812" y="-1189603"/>
            <a:chExt cx="7668238" cy="2923043"/>
          </a:xfrm>
        </p:grpSpPr>
        <p:sp>
          <p:nvSpPr>
            <p:cNvPr id="42" name="Shape 517"/>
            <p:cNvSpPr/>
            <p:nvPr/>
          </p:nvSpPr>
          <p:spPr>
            <a:xfrm>
              <a:off x="-76812" y="-1189603"/>
              <a:ext cx="7668238" cy="2923043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3" name="Shape 518"/>
            <p:cNvSpPr/>
            <p:nvPr/>
          </p:nvSpPr>
          <p:spPr>
            <a:xfrm>
              <a:off x="42048" y="-875603"/>
              <a:ext cx="7415003" cy="23280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xmlns:lc="http://schemas.openxmlformats.org/drawingml/2006/lockedCanvas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Тугучев Никита Максимович – заместитель начальника отдела Департамента;</a:t>
              </a:r>
            </a:p>
            <a:p>
              <a:pPr algn="ctr"/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тел.: 8 (495) 587-88-89, </a:t>
              </a:r>
              <a:r>
                <a:rPr lang="ru-RU" sz="1750" b="1" dirty="0" err="1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доб</a:t>
              </a:r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.: 182</a:t>
              </a:r>
              <a:r>
                <a:rPr lang="en-US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6</a:t>
              </a:r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;</a:t>
              </a:r>
              <a:r>
                <a:rPr lang="en-US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 </a:t>
              </a:r>
              <a:r>
                <a:rPr lang="ru-RU" sz="1750" b="1" dirty="0" err="1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эл</a:t>
              </a:r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. почта: </a:t>
              </a:r>
              <a:r>
                <a:rPr lang="en-US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TuguchevNM@rosmintrud.ru</a:t>
              </a:r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  </a:t>
              </a:r>
              <a:endParaRPr sz="1750" b="1" dirty="0">
                <a:latin typeface="+mn-lt"/>
                <a:cs typeface="Times New Roman" pitchFamily="18" charset="0"/>
              </a:endParaRPr>
            </a:p>
          </p:txBody>
        </p:sp>
      </p:grpSp>
      <p:grpSp>
        <p:nvGrpSpPr>
          <p:cNvPr id="44" name="Group 519"/>
          <p:cNvGrpSpPr/>
          <p:nvPr/>
        </p:nvGrpSpPr>
        <p:grpSpPr>
          <a:xfrm>
            <a:off x="361950" y="4572000"/>
            <a:ext cx="11468100" cy="676275"/>
            <a:chOff x="-76812" y="-1189603"/>
            <a:chExt cx="7668238" cy="2923043"/>
          </a:xfrm>
        </p:grpSpPr>
        <p:sp>
          <p:nvSpPr>
            <p:cNvPr id="45" name="Shape 517"/>
            <p:cNvSpPr/>
            <p:nvPr/>
          </p:nvSpPr>
          <p:spPr>
            <a:xfrm>
              <a:off x="-76812" y="-1189603"/>
              <a:ext cx="7668238" cy="2923043"/>
            </a:xfrm>
            <a:prstGeom prst="roundRect">
              <a:avLst>
                <a:gd name="adj" fmla="val 16667"/>
              </a:avLst>
            </a:prstGeom>
            <a:noFill/>
            <a:ln w="38100" cap="flat">
              <a:solidFill>
                <a:schemeClr val="accent4">
                  <a:lumMod val="40000"/>
                  <a:lumOff val="60000"/>
                </a:schemeClr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6" name="Shape 518"/>
            <p:cNvSpPr/>
            <p:nvPr/>
          </p:nvSpPr>
          <p:spPr>
            <a:xfrm>
              <a:off x="42048" y="-875603"/>
              <a:ext cx="7415003" cy="23280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xmlns:lc="http://schemas.openxmlformats.org/drawingml/2006/lockedCanvas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Голубцов Артур Сергеевич – специалист 1 разряда отдела Департамента;</a:t>
              </a:r>
            </a:p>
            <a:p>
              <a:pPr algn="ctr"/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тел.: 8 (495) 587-88-89, доб.: 1838;</a:t>
              </a:r>
              <a:r>
                <a:rPr lang="en-US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 </a:t>
              </a:r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эл. </a:t>
              </a:r>
              <a:r>
                <a:rPr lang="ru-RU" sz="1750" b="1" dirty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п</a:t>
              </a:r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очта: </a:t>
              </a:r>
              <a:r>
                <a:rPr lang="en-US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GolubtsovAS@rosmintrud.ru</a:t>
              </a:r>
              <a:r>
                <a:rPr lang="ru-RU" sz="1750" b="1" dirty="0" smtClean="0">
                  <a:solidFill>
                    <a:schemeClr val="accent1">
                      <a:lumMod val="75000"/>
                    </a:schemeClr>
                  </a:solidFill>
                  <a:cs typeface="Times New Roman" pitchFamily="18" charset="0"/>
                </a:rPr>
                <a:t>  </a:t>
              </a:r>
              <a:endParaRPr sz="1750" b="1" dirty="0">
                <a:latin typeface="+mn-lt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23903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4906</TotalTime>
  <Words>287</Words>
  <Application>Microsoft Office PowerPoint</Application>
  <PresentationFormat>Произвольный</PresentationFormat>
  <Paragraphs>41</Paragraphs>
  <Slides>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презентации как всегда очень интересная и крайне актуальная</dc:title>
  <dc:creator>Никита</dc:creator>
  <cp:lastModifiedBy>Правки 3</cp:lastModifiedBy>
  <cp:revision>473</cp:revision>
  <dcterms:created xsi:type="dcterms:W3CDTF">2015-10-24T19:54:13Z</dcterms:created>
  <dcterms:modified xsi:type="dcterms:W3CDTF">2018-12-11T14:35:22Z</dcterms:modified>
</cp:coreProperties>
</file>